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0" r:id="rId2"/>
  </p:sldMasterIdLst>
  <p:notesMasterIdLst>
    <p:notesMasterId r:id="rId24"/>
  </p:notesMasterIdLst>
  <p:sldIdLst>
    <p:sldId id="3178" r:id="rId3"/>
    <p:sldId id="3161" r:id="rId4"/>
    <p:sldId id="3181" r:id="rId5"/>
    <p:sldId id="3208" r:id="rId6"/>
    <p:sldId id="3299" r:id="rId7"/>
    <p:sldId id="3291" r:id="rId8"/>
    <p:sldId id="3292" r:id="rId9"/>
    <p:sldId id="3293" r:id="rId10"/>
    <p:sldId id="3213" r:id="rId11"/>
    <p:sldId id="3297" r:id="rId12"/>
    <p:sldId id="3229" r:id="rId13"/>
    <p:sldId id="3298" r:id="rId14"/>
    <p:sldId id="3296" r:id="rId15"/>
    <p:sldId id="3295" r:id="rId16"/>
    <p:sldId id="3238" r:id="rId17"/>
    <p:sldId id="3239" r:id="rId18"/>
    <p:sldId id="3237" r:id="rId19"/>
    <p:sldId id="3235" r:id="rId20"/>
    <p:sldId id="3247" r:id="rId21"/>
    <p:sldId id="3185" r:id="rId22"/>
    <p:sldId id="3290" r:id="rId23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872A1A4-D932-4586-BFFF-95AADF51F0FC}">
          <p14:sldIdLst>
            <p14:sldId id="3178"/>
            <p14:sldId id="3161"/>
          </p14:sldIdLst>
        </p14:section>
        <p14:section name="校外访问：VPN和CARSI&#10;" id="{6FDFD028-A07E-4CB2-8287-5854E054E892}">
          <p14:sldIdLst>
            <p14:sldId id="3181"/>
            <p14:sldId id="3208"/>
            <p14:sldId id="3299"/>
            <p14:sldId id="3291"/>
            <p14:sldId id="3292"/>
            <p14:sldId id="3293"/>
          </p14:sldIdLst>
        </p14:section>
        <p14:section name="图书馆资源、公共资源、免费资源&#10;" id="{11835618-A2AD-41FA-8C85-571714590683}">
          <p14:sldIdLst>
            <p14:sldId id="3213"/>
            <p14:sldId id="3297"/>
          </p14:sldIdLst>
        </p14:section>
        <p14:section name="实操演示" id="{714AE98A-9C06-4E42-BF73-9BE075C89DEC}">
          <p14:sldIdLst>
            <p14:sldId id="3229"/>
            <p14:sldId id="3298"/>
            <p14:sldId id="3296"/>
            <p14:sldId id="3295"/>
            <p14:sldId id="3238"/>
            <p14:sldId id="3239"/>
            <p14:sldId id="3237"/>
            <p14:sldId id="3235"/>
          </p14:sldIdLst>
        </p14:section>
        <p14:section name="结语" id="{9BC11008-1DFE-4D5A-9CFB-922CE1DDCCEF}">
          <p14:sldIdLst>
            <p14:sldId id="3247"/>
            <p14:sldId id="3185"/>
            <p14:sldId id="3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pos="4050">
          <p15:clr>
            <a:srgbClr val="A4A3A4"/>
          </p15:clr>
        </p15:guide>
        <p15:guide id="3" pos="512">
          <p15:clr>
            <a:srgbClr val="A4A3A4"/>
          </p15:clr>
        </p15:guide>
        <p15:guide id="4" orient="horz" pos="4219">
          <p15:clr>
            <a:srgbClr val="A4A3A4"/>
          </p15:clr>
        </p15:guide>
        <p15:guide id="5" pos="7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A"/>
    <a:srgbClr val="F5F5FA"/>
    <a:srgbClr val="F89029"/>
    <a:srgbClr val="F8932E"/>
    <a:srgbClr val="108136"/>
    <a:srgbClr val="4E9D34"/>
    <a:srgbClr val="00B485"/>
    <a:srgbClr val="00CC99"/>
    <a:srgbClr val="FFC61A"/>
    <a:srgbClr val="D5B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96" autoAdjust="0"/>
    <p:restoredTop sz="94099" autoAdjust="0"/>
  </p:normalViewPr>
  <p:slideViewPr>
    <p:cSldViewPr>
      <p:cViewPr varScale="1">
        <p:scale>
          <a:sx n="63" d="100"/>
          <a:sy n="63" d="100"/>
        </p:scale>
        <p:origin x="776" y="52"/>
      </p:cViewPr>
      <p:guideLst>
        <p:guide orient="horz" pos="373"/>
        <p:guide pos="4050"/>
        <p:guide pos="512"/>
        <p:guide orient="horz" pos="4219"/>
        <p:guide pos="7593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2020/7/17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EFFEE-2121-4C4A-AA6A-67396F874B3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需要更改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EFFEE-2121-4C4A-AA6A-67396F874B3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C926-329E-43DE-A990-3A07A2A534C7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CEF-B625-4558-9E75-934060632C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858750" cy="723265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3000">
                <a:srgbClr val="E6E6E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2C926-329E-43DE-A990-3A07A2A534C7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C3CEF-B625-4558-9E75-934060632C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hyperlink" Target="https://pan.baidu.com/s/1Fe2pAI7DAAgMeEGUvdSU7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8" y="-645"/>
            <a:ext cx="12860338" cy="72339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等腰三角形 8"/>
          <p:cNvSpPr/>
          <p:nvPr/>
        </p:nvSpPr>
        <p:spPr>
          <a:xfrm rot="10800000">
            <a:off x="5961323" y="-15762"/>
            <a:ext cx="936104" cy="238969"/>
          </a:xfrm>
          <a:prstGeom prst="triangle">
            <a:avLst/>
          </a:prstGeom>
          <a:solidFill>
            <a:srgbClr val="108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4269135" y="5552281"/>
            <a:ext cx="43673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200" cap="all" dirty="0">
                <a:solidFill>
                  <a:srgbClr val="063A3C"/>
                </a:solidFill>
                <a:cs typeface="Arial" panose="020B0604020202020204" pitchFamily="34" charset="0"/>
              </a:rPr>
              <a:t>图书馆信息咨询部  林叶</a:t>
            </a: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1085850" y="1290320"/>
            <a:ext cx="10911205" cy="3138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9000" b="1" cap="all" dirty="0">
                <a:blipFill>
                  <a:blip r:embed="rId4"/>
                  <a:stretch>
                    <a:fillRect/>
                  </a:stretch>
                </a:blipFill>
                <a:latin typeface="+mj-ea"/>
                <a:ea typeface="+mj-ea"/>
                <a:cs typeface="Arial" panose="020B0604020202020204" pitchFamily="34" charset="0"/>
              </a:rPr>
              <a:t>数字资源</a:t>
            </a:r>
          </a:p>
          <a:p>
            <a:pPr>
              <a:buNone/>
            </a:pPr>
            <a:r>
              <a:rPr lang="zh-CN" altLang="en-US" sz="9000" b="1" cap="all" dirty="0">
                <a:blipFill>
                  <a:blip r:embed="rId4"/>
                  <a:stretch>
                    <a:fillRect/>
                  </a:stretch>
                </a:blipFill>
                <a:latin typeface="+mj-ea"/>
                <a:ea typeface="+mj-ea"/>
                <a:cs typeface="Arial" panose="020B0604020202020204" pitchFamily="34" charset="0"/>
              </a:rPr>
              <a:t>　　</a:t>
            </a:r>
            <a:r>
              <a:rPr lang="zh-CN" altLang="en-US" sz="9000" b="1" cap="all" dirty="0">
                <a:blipFill>
                  <a:blip r:embed="rId4"/>
                  <a:stretch>
                    <a:fillRect/>
                  </a:stretch>
                </a:blipFill>
                <a:latin typeface="+mj-ea"/>
                <a:ea typeface="+mj-ea"/>
                <a:cs typeface="Arial" panose="020B0604020202020204" pitchFamily="34" charset="0"/>
                <a:sym typeface="+mn-ea"/>
              </a:rPr>
              <a:t>助力</a:t>
            </a:r>
            <a:r>
              <a:rPr lang="zh-CN" altLang="en-US" sz="9000" b="1" cap="all" dirty="0">
                <a:blipFill>
                  <a:blip r:embed="rId4"/>
                  <a:stretch>
                    <a:fillRect/>
                  </a:stretch>
                </a:blipFill>
                <a:latin typeface="+mj-ea"/>
                <a:ea typeface="+mj-ea"/>
                <a:cs typeface="Arial" panose="020B0604020202020204" pitchFamily="34" charset="0"/>
              </a:rPr>
              <a:t>数学建模</a:t>
            </a:r>
          </a:p>
        </p:txBody>
      </p:sp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5205239" y="6056337"/>
            <a:ext cx="2520280" cy="4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2200" cap="all" dirty="0">
                <a:cs typeface="Arial" panose="020B0604020202020204" pitchFamily="34" charset="0"/>
              </a:rPr>
              <a:t>2020</a:t>
            </a:r>
            <a:r>
              <a:rPr lang="zh-CN" altLang="en-US" sz="2200" cap="all" dirty="0">
                <a:cs typeface="Arial" panose="020B0604020202020204" pitchFamily="34" charset="0"/>
              </a:rPr>
              <a:t>年</a:t>
            </a:r>
            <a:r>
              <a:rPr lang="en-US" altLang="zh-CN" sz="2200" cap="all" dirty="0">
                <a:cs typeface="Arial" panose="020B0604020202020204" pitchFamily="34" charset="0"/>
              </a:rPr>
              <a:t>7</a:t>
            </a:r>
            <a:r>
              <a:rPr lang="zh-CN" altLang="en-US" sz="2200" cap="all" dirty="0">
                <a:cs typeface="Arial" panose="020B0604020202020204" pitchFamily="34" charset="0"/>
              </a:rPr>
              <a:t>月</a:t>
            </a:r>
            <a:r>
              <a:rPr lang="en-US" altLang="zh-CN" sz="2200" cap="all" dirty="0">
                <a:cs typeface="Arial" panose="020B0604020202020204" pitchFamily="34" charset="0"/>
              </a:rPr>
              <a:t>17</a:t>
            </a:r>
            <a:r>
              <a:rPr lang="zh-CN" altLang="en-US" sz="2200" cap="all" dirty="0">
                <a:cs typeface="Arial" panose="020B0604020202020204" pitchFamily="34" charset="0"/>
              </a:rPr>
              <a:t>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5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6" grpId="0"/>
      <p:bldP spid="16" grpId="1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B74A39-4079-4324-9956-DADE796D1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75" y="1055783"/>
            <a:ext cx="12467400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"/>
            <a:ext cx="12864356" cy="722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751179" y="1239697"/>
            <a:ext cx="6107571" cy="599295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715180" y="3723476"/>
            <a:ext cx="216409" cy="455388"/>
            <a:chOff x="5486400" y="2571750"/>
            <a:chExt cx="285997" cy="400050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5486400" y="2571750"/>
              <a:ext cx="152400" cy="381000"/>
            </a:xfrm>
            <a:prstGeom prst="line">
              <a:avLst/>
            </a:prstGeom>
            <a:ln w="38100">
              <a:solidFill>
                <a:srgbClr val="8CC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5619997" y="2590800"/>
              <a:ext cx="152400" cy="381000"/>
            </a:xfrm>
            <a:prstGeom prst="line">
              <a:avLst/>
            </a:prstGeom>
            <a:ln w="38100">
              <a:solidFill>
                <a:srgbClr val="8CC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12429114" y="4739564"/>
            <a:ext cx="216409" cy="455388"/>
            <a:chOff x="5486400" y="2571750"/>
            <a:chExt cx="285997" cy="400050"/>
          </a:xfrm>
        </p:grpSpPr>
        <p:cxnSp>
          <p:nvCxnSpPr>
            <p:cNvPr id="38" name="Straight Connector 37"/>
            <p:cNvCxnSpPr/>
            <p:nvPr/>
          </p:nvCxnSpPr>
          <p:spPr>
            <a:xfrm flipH="1">
              <a:off x="5486400" y="2571750"/>
              <a:ext cx="152400" cy="381000"/>
            </a:xfrm>
            <a:prstGeom prst="line">
              <a:avLst/>
            </a:prstGeom>
            <a:ln w="38100">
              <a:solidFill>
                <a:srgbClr val="8CC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5619997" y="2590800"/>
              <a:ext cx="152400" cy="381000"/>
            </a:xfrm>
            <a:prstGeom prst="line">
              <a:avLst/>
            </a:prstGeom>
            <a:ln w="38100">
              <a:solidFill>
                <a:srgbClr val="8CC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3"/>
          <p:cNvSpPr txBox="1">
            <a:spLocks noChangeArrowheads="1"/>
          </p:cNvSpPr>
          <p:nvPr/>
        </p:nvSpPr>
        <p:spPr bwMode="auto">
          <a:xfrm>
            <a:off x="9669735" y="3452354"/>
            <a:ext cx="144016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ctr">
              <a:defRPr/>
            </a:pPr>
            <a:r>
              <a:rPr lang="en-US" altLang="zh-CN" sz="7200" dirty="0">
                <a:solidFill>
                  <a:srgbClr val="108136"/>
                </a:solidFill>
                <a:latin typeface="Agency FB" panose="020B0503020202020204" pitchFamily="34" charset="0"/>
              </a:rPr>
              <a:t>03</a:t>
            </a:r>
            <a:endParaRPr lang="zh-CN" altLang="en-US" sz="7200" dirty="0">
              <a:solidFill>
                <a:srgbClr val="108136"/>
              </a:solidFill>
              <a:latin typeface="Agency FB" panose="020B0503020202020204" pitchFamily="34" charset="0"/>
            </a:endParaRPr>
          </a:p>
        </p:txBody>
      </p:sp>
      <p:sp>
        <p:nvSpPr>
          <p:cNvPr id="14" name="文本框 66"/>
          <p:cNvSpPr txBox="1">
            <a:spLocks noChangeArrowheads="1"/>
          </p:cNvSpPr>
          <p:nvPr/>
        </p:nvSpPr>
        <p:spPr bwMode="auto">
          <a:xfrm>
            <a:off x="9256971" y="4497405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sz="3200" b="1" dirty="0">
                <a:solidFill>
                  <a:srgbClr val="108136"/>
                </a:solidFill>
                <a:ea typeface="微软雅黑" panose="020B0503020204020204" pitchFamily="34" charset="-122"/>
                <a:sym typeface="+mn-ea"/>
              </a:rPr>
              <a:t>实操演示</a:t>
            </a:r>
            <a:endParaRPr lang="zh-CN" altLang="en-US" sz="3200" b="1" dirty="0">
              <a:solidFill>
                <a:srgbClr val="108136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B74A39-4079-4324-9956-DADE796D1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75" y="1055783"/>
            <a:ext cx="12467400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96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9B3B9E-2DAF-4D78-A8EC-31BA1337A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56" y="1147231"/>
            <a:ext cx="11743438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21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287D0A-ED98-48BC-BA51-E75900CBD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6" y="1055783"/>
            <a:ext cx="12665538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67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学习通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9570" y="92075"/>
            <a:ext cx="3291840" cy="71323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图片 2" descr="学习通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13400" y="92075"/>
            <a:ext cx="3291840" cy="71323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图片 3" descr="学习通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494520" y="92075"/>
            <a:ext cx="3291840" cy="71323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450850" y="263525"/>
            <a:ext cx="521335" cy="38150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学习通</a:t>
            </a:r>
            <a:r>
              <a:rPr lang="en-US" altLang="zh-CN" sz="2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”App</a:t>
            </a:r>
          </a:p>
        </p:txBody>
      </p:sp>
      <p:sp>
        <p:nvSpPr>
          <p:cNvPr id="8" name="矩形 7"/>
          <p:cNvSpPr/>
          <p:nvPr/>
        </p:nvSpPr>
        <p:spPr>
          <a:xfrm>
            <a:off x="5592445" y="3400425"/>
            <a:ext cx="3312160" cy="6483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图片 4" descr="超星学习通二维码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5" y="3485515"/>
            <a:ext cx="1535430" cy="15354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学习通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65855" y="121920"/>
            <a:ext cx="3291840" cy="71323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图片 5" descr="学习通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01050" y="121920"/>
            <a:ext cx="3291840" cy="71323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450850" y="263525"/>
            <a:ext cx="521335" cy="38150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学习通</a:t>
            </a:r>
            <a:r>
              <a:rPr lang="en-US" altLang="zh-CN" sz="2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”App</a:t>
            </a:r>
          </a:p>
        </p:txBody>
      </p:sp>
      <p:pic>
        <p:nvPicPr>
          <p:cNvPr id="2" name="图片 1" descr="超星学习通二维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85" y="3068320"/>
            <a:ext cx="3070860" cy="30708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005" y="1591945"/>
            <a:ext cx="7444740" cy="2613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2280" y="5380355"/>
            <a:ext cx="6687185" cy="1014730"/>
          </a:xfrm>
          <a:prstGeom prst="rect">
            <a:avLst/>
          </a:prstGeom>
          <a:noFill/>
          <a:ln w="25400">
            <a:solidFill>
              <a:srgbClr val="FFC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示例：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《英语专业四级听力特训》【作　者】金利编，2016年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《英语专四听写》著者: 戴远君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0850" y="263525"/>
            <a:ext cx="521335" cy="38150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杭州图书馆</a:t>
            </a:r>
            <a:r>
              <a:rPr lang="en-US" altLang="zh-CN" sz="2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微信订阅号</a:t>
            </a:r>
          </a:p>
        </p:txBody>
      </p:sp>
      <p:pic>
        <p:nvPicPr>
          <p:cNvPr id="3" name="图片 2" descr="杭图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185" y="104140"/>
            <a:ext cx="3291840" cy="71330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图片 3" descr="杭图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30" y="104775"/>
            <a:ext cx="3291493" cy="71323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图片 4" descr="杭图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760" y="105410"/>
            <a:ext cx="3291493" cy="71323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矩形 6"/>
          <p:cNvSpPr/>
          <p:nvPr/>
        </p:nvSpPr>
        <p:spPr>
          <a:xfrm>
            <a:off x="5565775" y="5560695"/>
            <a:ext cx="1080135" cy="11518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73670" y="5544185"/>
            <a:ext cx="1080135" cy="11518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352280" y="6046470"/>
            <a:ext cx="1080135" cy="11518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483850" y="3733800"/>
            <a:ext cx="1080135" cy="11518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483850" y="4881880"/>
            <a:ext cx="1080135" cy="11518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483850" y="6029960"/>
            <a:ext cx="1080135" cy="11518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49105" y="1365885"/>
            <a:ext cx="1080135" cy="11518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80590" y="6712585"/>
            <a:ext cx="1008380" cy="52006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二维码 15c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850" y="2287270"/>
            <a:ext cx="1080000" cy="1080000"/>
          </a:xfrm>
          <a:prstGeom prst="rect">
            <a:avLst/>
          </a:prstGeom>
        </p:spPr>
      </p:pic>
      <p:pic>
        <p:nvPicPr>
          <p:cNvPr id="4" name="图片 3" descr="浙商大图书馆助手微信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1595" y="3367405"/>
            <a:ext cx="1080000" cy="10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" y="967105"/>
            <a:ext cx="1151382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3" y="22215"/>
            <a:ext cx="12860338" cy="723394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715067" y="1665759"/>
            <a:ext cx="2587107" cy="1967214"/>
            <a:chOff x="1874275" y="2838030"/>
            <a:chExt cx="2587107" cy="1967214"/>
          </a:xfrm>
        </p:grpSpPr>
        <p:grpSp>
          <p:nvGrpSpPr>
            <p:cNvPr id="133" name="组合 797"/>
            <p:cNvGrpSpPr/>
            <p:nvPr/>
          </p:nvGrpSpPr>
          <p:grpSpPr bwMode="auto">
            <a:xfrm>
              <a:off x="1874275" y="2838030"/>
              <a:ext cx="2587107" cy="1967214"/>
              <a:chOff x="7502850" y="1762125"/>
              <a:chExt cx="4027488" cy="3060700"/>
            </a:xfrm>
          </p:grpSpPr>
          <p:sp>
            <p:nvSpPr>
              <p:cNvPr id="138" name="Freeform 10"/>
              <p:cNvSpPr/>
              <p:nvPr/>
            </p:nvSpPr>
            <p:spPr bwMode="auto">
              <a:xfrm>
                <a:off x="7502850" y="1762125"/>
                <a:ext cx="4027488" cy="3060700"/>
              </a:xfrm>
              <a:custGeom>
                <a:avLst/>
                <a:gdLst>
                  <a:gd name="T0" fmla="*/ 421 w 1072"/>
                  <a:gd name="T1" fmla="*/ 1 h 815"/>
                  <a:gd name="T2" fmla="*/ 407 w 1072"/>
                  <a:gd name="T3" fmla="*/ 0 h 815"/>
                  <a:gd name="T4" fmla="*/ 398 w 1072"/>
                  <a:gd name="T5" fmla="*/ 1 h 815"/>
                  <a:gd name="T6" fmla="*/ 389 w 1072"/>
                  <a:gd name="T7" fmla="*/ 1 h 815"/>
                  <a:gd name="T8" fmla="*/ 0 w 1072"/>
                  <a:gd name="T9" fmla="*/ 408 h 815"/>
                  <a:gd name="T10" fmla="*/ 389 w 1072"/>
                  <a:gd name="T11" fmla="*/ 815 h 815"/>
                  <a:gd name="T12" fmla="*/ 398 w 1072"/>
                  <a:gd name="T13" fmla="*/ 815 h 815"/>
                  <a:gd name="T14" fmla="*/ 407 w 1072"/>
                  <a:gd name="T15" fmla="*/ 815 h 815"/>
                  <a:gd name="T16" fmla="*/ 421 w 1072"/>
                  <a:gd name="T17" fmla="*/ 815 h 815"/>
                  <a:gd name="T18" fmla="*/ 1072 w 1072"/>
                  <a:gd name="T19" fmla="*/ 408 h 815"/>
                  <a:gd name="T20" fmla="*/ 421 w 1072"/>
                  <a:gd name="T21" fmla="*/ 1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815">
                    <a:moveTo>
                      <a:pt x="421" y="1"/>
                    </a:moveTo>
                    <a:cubicBezTo>
                      <a:pt x="416" y="0"/>
                      <a:pt x="412" y="0"/>
                      <a:pt x="407" y="0"/>
                    </a:cubicBezTo>
                    <a:cubicBezTo>
                      <a:pt x="404" y="0"/>
                      <a:pt x="401" y="0"/>
                      <a:pt x="398" y="1"/>
                    </a:cubicBezTo>
                    <a:cubicBezTo>
                      <a:pt x="395" y="1"/>
                      <a:pt x="392" y="1"/>
                      <a:pt x="389" y="1"/>
                    </a:cubicBezTo>
                    <a:cubicBezTo>
                      <a:pt x="173" y="11"/>
                      <a:pt x="0" y="189"/>
                      <a:pt x="0" y="408"/>
                    </a:cubicBezTo>
                    <a:cubicBezTo>
                      <a:pt x="0" y="627"/>
                      <a:pt x="173" y="805"/>
                      <a:pt x="389" y="815"/>
                    </a:cubicBezTo>
                    <a:cubicBezTo>
                      <a:pt x="392" y="815"/>
                      <a:pt x="395" y="815"/>
                      <a:pt x="398" y="815"/>
                    </a:cubicBezTo>
                    <a:cubicBezTo>
                      <a:pt x="401" y="815"/>
                      <a:pt x="404" y="815"/>
                      <a:pt x="407" y="815"/>
                    </a:cubicBezTo>
                    <a:cubicBezTo>
                      <a:pt x="412" y="815"/>
                      <a:pt x="416" y="815"/>
                      <a:pt x="421" y="815"/>
                    </a:cubicBezTo>
                    <a:cubicBezTo>
                      <a:pt x="821" y="806"/>
                      <a:pt x="1072" y="408"/>
                      <a:pt x="1072" y="408"/>
                    </a:cubicBezTo>
                    <a:cubicBezTo>
                      <a:pt x="1072" y="408"/>
                      <a:pt x="821" y="9"/>
                      <a:pt x="42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DADADA"/>
                  </a:gs>
                  <a:gs pos="100000">
                    <a:sysClr val="window" lastClr="FFFFFF"/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ysClr val="windowText" lastClr="000000">
                    <a:lumMod val="85000"/>
                    <a:lumOff val="15000"/>
                    <a:alpha val="28000"/>
                  </a:sysClr>
                </a:outerShdw>
              </a:effec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Freeform 17"/>
              <p:cNvSpPr/>
              <p:nvPr/>
            </p:nvSpPr>
            <p:spPr bwMode="auto">
              <a:xfrm>
                <a:off x="7752881" y="1987550"/>
                <a:ext cx="3527425" cy="2609850"/>
              </a:xfrm>
              <a:custGeom>
                <a:avLst/>
                <a:gdLst>
                  <a:gd name="T0" fmla="*/ 346 w 939"/>
                  <a:gd name="T1" fmla="*/ 695 h 695"/>
                  <a:gd name="T2" fmla="*/ 340 w 939"/>
                  <a:gd name="T3" fmla="*/ 695 h 695"/>
                  <a:gd name="T4" fmla="*/ 340 w 939"/>
                  <a:gd name="T5" fmla="*/ 695 h 695"/>
                  <a:gd name="T6" fmla="*/ 333 w 939"/>
                  <a:gd name="T7" fmla="*/ 695 h 695"/>
                  <a:gd name="T8" fmla="*/ 332 w 939"/>
                  <a:gd name="T9" fmla="*/ 695 h 695"/>
                  <a:gd name="T10" fmla="*/ 0 w 939"/>
                  <a:gd name="T11" fmla="*/ 348 h 695"/>
                  <a:gd name="T12" fmla="*/ 332 w 939"/>
                  <a:gd name="T13" fmla="*/ 1 h 695"/>
                  <a:gd name="T14" fmla="*/ 333 w 939"/>
                  <a:gd name="T15" fmla="*/ 1 h 695"/>
                  <a:gd name="T16" fmla="*/ 339 w 939"/>
                  <a:gd name="T17" fmla="*/ 0 h 695"/>
                  <a:gd name="T18" fmla="*/ 340 w 939"/>
                  <a:gd name="T19" fmla="*/ 0 h 695"/>
                  <a:gd name="T20" fmla="*/ 346 w 939"/>
                  <a:gd name="T21" fmla="*/ 0 h 695"/>
                  <a:gd name="T22" fmla="*/ 349 w 939"/>
                  <a:gd name="T23" fmla="*/ 0 h 695"/>
                  <a:gd name="T24" fmla="*/ 358 w 939"/>
                  <a:gd name="T25" fmla="*/ 0 h 695"/>
                  <a:gd name="T26" fmla="*/ 360 w 939"/>
                  <a:gd name="T27" fmla="*/ 1 h 695"/>
                  <a:gd name="T28" fmla="*/ 794 w 939"/>
                  <a:gd name="T29" fmla="*/ 190 h 695"/>
                  <a:gd name="T30" fmla="*/ 939 w 939"/>
                  <a:gd name="T31" fmla="*/ 348 h 695"/>
                  <a:gd name="T32" fmla="*/ 794 w 939"/>
                  <a:gd name="T33" fmla="*/ 505 h 695"/>
                  <a:gd name="T34" fmla="*/ 360 w 939"/>
                  <a:gd name="T35" fmla="*/ 695 h 695"/>
                  <a:gd name="T36" fmla="*/ 358 w 939"/>
                  <a:gd name="T37" fmla="*/ 695 h 695"/>
                  <a:gd name="T38" fmla="*/ 348 w 939"/>
                  <a:gd name="T39" fmla="*/ 695 h 695"/>
                  <a:gd name="T40" fmla="*/ 346 w 939"/>
                  <a:gd name="T41" fmla="*/ 69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39" h="695">
                    <a:moveTo>
                      <a:pt x="346" y="695"/>
                    </a:moveTo>
                    <a:cubicBezTo>
                      <a:pt x="344" y="695"/>
                      <a:pt x="342" y="695"/>
                      <a:pt x="340" y="695"/>
                    </a:cubicBezTo>
                    <a:cubicBezTo>
                      <a:pt x="340" y="695"/>
                      <a:pt x="340" y="695"/>
                      <a:pt x="340" y="695"/>
                    </a:cubicBezTo>
                    <a:cubicBezTo>
                      <a:pt x="338" y="695"/>
                      <a:pt x="336" y="695"/>
                      <a:pt x="333" y="695"/>
                    </a:cubicBezTo>
                    <a:cubicBezTo>
                      <a:pt x="332" y="695"/>
                      <a:pt x="332" y="695"/>
                      <a:pt x="332" y="695"/>
                    </a:cubicBezTo>
                    <a:cubicBezTo>
                      <a:pt x="146" y="686"/>
                      <a:pt x="0" y="534"/>
                      <a:pt x="0" y="348"/>
                    </a:cubicBezTo>
                    <a:cubicBezTo>
                      <a:pt x="0" y="161"/>
                      <a:pt x="146" y="9"/>
                      <a:pt x="332" y="1"/>
                    </a:cubicBezTo>
                    <a:cubicBezTo>
                      <a:pt x="333" y="1"/>
                      <a:pt x="333" y="1"/>
                      <a:pt x="333" y="1"/>
                    </a:cubicBezTo>
                    <a:cubicBezTo>
                      <a:pt x="335" y="1"/>
                      <a:pt x="337" y="0"/>
                      <a:pt x="339" y="0"/>
                    </a:cubicBezTo>
                    <a:cubicBezTo>
                      <a:pt x="340" y="0"/>
                      <a:pt x="340" y="0"/>
                      <a:pt x="340" y="0"/>
                    </a:cubicBezTo>
                    <a:cubicBezTo>
                      <a:pt x="342" y="0"/>
                      <a:pt x="344" y="0"/>
                      <a:pt x="346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52" y="0"/>
                      <a:pt x="355" y="0"/>
                      <a:pt x="358" y="0"/>
                    </a:cubicBezTo>
                    <a:cubicBezTo>
                      <a:pt x="360" y="1"/>
                      <a:pt x="360" y="1"/>
                      <a:pt x="360" y="1"/>
                    </a:cubicBezTo>
                    <a:cubicBezTo>
                      <a:pt x="510" y="4"/>
                      <a:pt x="656" y="68"/>
                      <a:pt x="794" y="190"/>
                    </a:cubicBezTo>
                    <a:cubicBezTo>
                      <a:pt x="862" y="251"/>
                      <a:pt x="912" y="312"/>
                      <a:pt x="939" y="348"/>
                    </a:cubicBezTo>
                    <a:cubicBezTo>
                      <a:pt x="912" y="384"/>
                      <a:pt x="862" y="445"/>
                      <a:pt x="794" y="505"/>
                    </a:cubicBezTo>
                    <a:cubicBezTo>
                      <a:pt x="656" y="628"/>
                      <a:pt x="510" y="692"/>
                      <a:pt x="360" y="695"/>
                    </a:cubicBezTo>
                    <a:cubicBezTo>
                      <a:pt x="358" y="695"/>
                      <a:pt x="358" y="695"/>
                      <a:pt x="358" y="695"/>
                    </a:cubicBezTo>
                    <a:cubicBezTo>
                      <a:pt x="355" y="695"/>
                      <a:pt x="352" y="695"/>
                      <a:pt x="348" y="695"/>
                    </a:cubicBezTo>
                    <a:cubicBezTo>
                      <a:pt x="347" y="695"/>
                      <a:pt x="347" y="695"/>
                      <a:pt x="346" y="6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ADADA"/>
                  </a:gs>
                  <a:gs pos="100000">
                    <a:sysClr val="window" lastClr="FFFFFF"/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ysClr val="windowText" lastClr="000000">
                    <a:lumMod val="85000"/>
                    <a:lumOff val="15000"/>
                    <a:alpha val="28000"/>
                  </a:sysClr>
                </a:outerShdw>
              </a:effec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7" name="Freeform 5"/>
            <p:cNvSpPr/>
            <p:nvPr/>
          </p:nvSpPr>
          <p:spPr bwMode="auto">
            <a:xfrm>
              <a:off x="2383576" y="4108678"/>
              <a:ext cx="574187" cy="443871"/>
            </a:xfrm>
            <a:custGeom>
              <a:avLst/>
              <a:gdLst>
                <a:gd name="T0" fmla="*/ 0 w 169"/>
                <a:gd name="T1" fmla="*/ 165039 h 130"/>
                <a:gd name="T2" fmla="*/ 364083 w 169"/>
                <a:gd name="T3" fmla="*/ 165039 h 130"/>
                <a:gd name="T4" fmla="*/ 286755 w 169"/>
                <a:gd name="T5" fmla="*/ 84138 h 130"/>
                <a:gd name="T6" fmla="*/ 286755 w 169"/>
                <a:gd name="T7" fmla="*/ 19416 h 130"/>
                <a:gd name="T8" fmla="*/ 351195 w 169"/>
                <a:gd name="T9" fmla="*/ 19416 h 130"/>
                <a:gd name="T10" fmla="*/ 544513 w 169"/>
                <a:gd name="T11" fmla="*/ 210344 h 130"/>
                <a:gd name="T12" fmla="*/ 351195 w 169"/>
                <a:gd name="T13" fmla="*/ 401272 h 130"/>
                <a:gd name="T14" fmla="*/ 286755 w 169"/>
                <a:gd name="T15" fmla="*/ 401272 h 130"/>
                <a:gd name="T16" fmla="*/ 286755 w 169"/>
                <a:gd name="T17" fmla="*/ 336550 h 130"/>
                <a:gd name="T18" fmla="*/ 364083 w 169"/>
                <a:gd name="T19" fmla="*/ 255649 h 130"/>
                <a:gd name="T20" fmla="*/ 0 w 169"/>
                <a:gd name="T21" fmla="*/ 255649 h 130"/>
                <a:gd name="T22" fmla="*/ 0 w 169"/>
                <a:gd name="T23" fmla="*/ 165039 h 13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69" h="130">
                  <a:moveTo>
                    <a:pt x="0" y="51"/>
                  </a:moveTo>
                  <a:cubicBezTo>
                    <a:pt x="113" y="51"/>
                    <a:pt x="113" y="51"/>
                    <a:pt x="113" y="51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3" y="21"/>
                    <a:pt x="83" y="11"/>
                    <a:pt x="89" y="6"/>
                  </a:cubicBezTo>
                  <a:cubicBezTo>
                    <a:pt x="95" y="0"/>
                    <a:pt x="104" y="0"/>
                    <a:pt x="109" y="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4" y="130"/>
                    <a:pt x="95" y="130"/>
                    <a:pt x="89" y="124"/>
                  </a:cubicBezTo>
                  <a:cubicBezTo>
                    <a:pt x="83" y="119"/>
                    <a:pt x="83" y="110"/>
                    <a:pt x="89" y="104"/>
                  </a:cubicBezTo>
                  <a:cubicBezTo>
                    <a:pt x="113" y="79"/>
                    <a:pt x="113" y="79"/>
                    <a:pt x="113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51"/>
                  </a:lnTo>
                  <a:close/>
                </a:path>
              </a:pathLst>
            </a:custGeom>
            <a:solidFill>
              <a:srgbClr val="108136"/>
            </a:solidFill>
            <a:ln>
              <a:noFill/>
            </a:ln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4" name="文本框 808"/>
            <p:cNvSpPr txBox="1">
              <a:spLocks noChangeArrowheads="1"/>
            </p:cNvSpPr>
            <p:nvPr/>
          </p:nvSpPr>
          <p:spPr bwMode="auto">
            <a:xfrm>
              <a:off x="2862280" y="3107581"/>
              <a:ext cx="789434" cy="1200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6418" tIns="48210" rIns="96418" bIns="4821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10" kern="0" dirty="0">
                  <a:solidFill>
                    <a:srgbClr val="108136"/>
                  </a:solidFill>
                </a:rPr>
                <a:t>STEP</a:t>
              </a:r>
            </a:p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060" kern="0" dirty="0">
                  <a:solidFill>
                    <a:srgbClr val="108136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5060" kern="0" dirty="0">
                <a:solidFill>
                  <a:srgbClr val="108136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493740" y="1672109"/>
            <a:ext cx="2587107" cy="1967214"/>
            <a:chOff x="3898996" y="2838030"/>
            <a:chExt cx="2587107" cy="1967214"/>
          </a:xfrm>
        </p:grpSpPr>
        <p:grpSp>
          <p:nvGrpSpPr>
            <p:cNvPr id="132" name="组合 796"/>
            <p:cNvGrpSpPr/>
            <p:nvPr/>
          </p:nvGrpSpPr>
          <p:grpSpPr bwMode="auto">
            <a:xfrm>
              <a:off x="3898996" y="2838030"/>
              <a:ext cx="2587107" cy="1967214"/>
              <a:chOff x="7502850" y="1762125"/>
              <a:chExt cx="4027488" cy="3060700"/>
            </a:xfrm>
          </p:grpSpPr>
          <p:sp>
            <p:nvSpPr>
              <p:cNvPr id="140" name="Freeform 10"/>
              <p:cNvSpPr/>
              <p:nvPr/>
            </p:nvSpPr>
            <p:spPr bwMode="auto">
              <a:xfrm>
                <a:off x="7502850" y="1762125"/>
                <a:ext cx="4027488" cy="3060700"/>
              </a:xfrm>
              <a:custGeom>
                <a:avLst/>
                <a:gdLst>
                  <a:gd name="T0" fmla="*/ 421 w 1072"/>
                  <a:gd name="T1" fmla="*/ 1 h 815"/>
                  <a:gd name="T2" fmla="*/ 407 w 1072"/>
                  <a:gd name="T3" fmla="*/ 0 h 815"/>
                  <a:gd name="T4" fmla="*/ 398 w 1072"/>
                  <a:gd name="T5" fmla="*/ 1 h 815"/>
                  <a:gd name="T6" fmla="*/ 389 w 1072"/>
                  <a:gd name="T7" fmla="*/ 1 h 815"/>
                  <a:gd name="T8" fmla="*/ 0 w 1072"/>
                  <a:gd name="T9" fmla="*/ 408 h 815"/>
                  <a:gd name="T10" fmla="*/ 389 w 1072"/>
                  <a:gd name="T11" fmla="*/ 815 h 815"/>
                  <a:gd name="T12" fmla="*/ 398 w 1072"/>
                  <a:gd name="T13" fmla="*/ 815 h 815"/>
                  <a:gd name="T14" fmla="*/ 407 w 1072"/>
                  <a:gd name="T15" fmla="*/ 815 h 815"/>
                  <a:gd name="T16" fmla="*/ 421 w 1072"/>
                  <a:gd name="T17" fmla="*/ 815 h 815"/>
                  <a:gd name="T18" fmla="*/ 1072 w 1072"/>
                  <a:gd name="T19" fmla="*/ 408 h 815"/>
                  <a:gd name="T20" fmla="*/ 421 w 1072"/>
                  <a:gd name="T21" fmla="*/ 1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815">
                    <a:moveTo>
                      <a:pt x="421" y="1"/>
                    </a:moveTo>
                    <a:cubicBezTo>
                      <a:pt x="416" y="0"/>
                      <a:pt x="412" y="0"/>
                      <a:pt x="407" y="0"/>
                    </a:cubicBezTo>
                    <a:cubicBezTo>
                      <a:pt x="404" y="0"/>
                      <a:pt x="401" y="0"/>
                      <a:pt x="398" y="1"/>
                    </a:cubicBezTo>
                    <a:cubicBezTo>
                      <a:pt x="395" y="1"/>
                      <a:pt x="392" y="1"/>
                      <a:pt x="389" y="1"/>
                    </a:cubicBezTo>
                    <a:cubicBezTo>
                      <a:pt x="173" y="11"/>
                      <a:pt x="0" y="189"/>
                      <a:pt x="0" y="408"/>
                    </a:cubicBezTo>
                    <a:cubicBezTo>
                      <a:pt x="0" y="627"/>
                      <a:pt x="173" y="805"/>
                      <a:pt x="389" y="815"/>
                    </a:cubicBezTo>
                    <a:cubicBezTo>
                      <a:pt x="392" y="815"/>
                      <a:pt x="395" y="815"/>
                      <a:pt x="398" y="815"/>
                    </a:cubicBezTo>
                    <a:cubicBezTo>
                      <a:pt x="401" y="815"/>
                      <a:pt x="404" y="815"/>
                      <a:pt x="407" y="815"/>
                    </a:cubicBezTo>
                    <a:cubicBezTo>
                      <a:pt x="412" y="815"/>
                      <a:pt x="416" y="815"/>
                      <a:pt x="421" y="815"/>
                    </a:cubicBezTo>
                    <a:cubicBezTo>
                      <a:pt x="821" y="806"/>
                      <a:pt x="1072" y="408"/>
                      <a:pt x="1072" y="408"/>
                    </a:cubicBezTo>
                    <a:cubicBezTo>
                      <a:pt x="1072" y="408"/>
                      <a:pt x="821" y="9"/>
                      <a:pt x="42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DADADA"/>
                  </a:gs>
                  <a:gs pos="100000">
                    <a:sysClr val="window" lastClr="FFFFFF"/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ysClr val="windowText" lastClr="000000">
                    <a:lumMod val="85000"/>
                    <a:lumOff val="15000"/>
                    <a:alpha val="28000"/>
                  </a:sysClr>
                </a:outerShdw>
              </a:effec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Freeform 17"/>
              <p:cNvSpPr/>
              <p:nvPr/>
            </p:nvSpPr>
            <p:spPr bwMode="auto">
              <a:xfrm>
                <a:off x="7752881" y="1987550"/>
                <a:ext cx="3527425" cy="2609850"/>
              </a:xfrm>
              <a:custGeom>
                <a:avLst/>
                <a:gdLst>
                  <a:gd name="T0" fmla="*/ 346 w 939"/>
                  <a:gd name="T1" fmla="*/ 695 h 695"/>
                  <a:gd name="T2" fmla="*/ 340 w 939"/>
                  <a:gd name="T3" fmla="*/ 695 h 695"/>
                  <a:gd name="T4" fmla="*/ 340 w 939"/>
                  <a:gd name="T5" fmla="*/ 695 h 695"/>
                  <a:gd name="T6" fmla="*/ 333 w 939"/>
                  <a:gd name="T7" fmla="*/ 695 h 695"/>
                  <a:gd name="T8" fmla="*/ 332 w 939"/>
                  <a:gd name="T9" fmla="*/ 695 h 695"/>
                  <a:gd name="T10" fmla="*/ 0 w 939"/>
                  <a:gd name="T11" fmla="*/ 348 h 695"/>
                  <a:gd name="T12" fmla="*/ 332 w 939"/>
                  <a:gd name="T13" fmla="*/ 1 h 695"/>
                  <a:gd name="T14" fmla="*/ 333 w 939"/>
                  <a:gd name="T15" fmla="*/ 1 h 695"/>
                  <a:gd name="T16" fmla="*/ 339 w 939"/>
                  <a:gd name="T17" fmla="*/ 0 h 695"/>
                  <a:gd name="T18" fmla="*/ 340 w 939"/>
                  <a:gd name="T19" fmla="*/ 0 h 695"/>
                  <a:gd name="T20" fmla="*/ 346 w 939"/>
                  <a:gd name="T21" fmla="*/ 0 h 695"/>
                  <a:gd name="T22" fmla="*/ 349 w 939"/>
                  <a:gd name="T23" fmla="*/ 0 h 695"/>
                  <a:gd name="T24" fmla="*/ 358 w 939"/>
                  <a:gd name="T25" fmla="*/ 0 h 695"/>
                  <a:gd name="T26" fmla="*/ 360 w 939"/>
                  <a:gd name="T27" fmla="*/ 1 h 695"/>
                  <a:gd name="T28" fmla="*/ 794 w 939"/>
                  <a:gd name="T29" fmla="*/ 190 h 695"/>
                  <a:gd name="T30" fmla="*/ 939 w 939"/>
                  <a:gd name="T31" fmla="*/ 348 h 695"/>
                  <a:gd name="T32" fmla="*/ 794 w 939"/>
                  <a:gd name="T33" fmla="*/ 505 h 695"/>
                  <a:gd name="T34" fmla="*/ 360 w 939"/>
                  <a:gd name="T35" fmla="*/ 695 h 695"/>
                  <a:gd name="T36" fmla="*/ 358 w 939"/>
                  <a:gd name="T37" fmla="*/ 695 h 695"/>
                  <a:gd name="T38" fmla="*/ 348 w 939"/>
                  <a:gd name="T39" fmla="*/ 695 h 695"/>
                  <a:gd name="T40" fmla="*/ 346 w 939"/>
                  <a:gd name="T41" fmla="*/ 69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39" h="695">
                    <a:moveTo>
                      <a:pt x="346" y="695"/>
                    </a:moveTo>
                    <a:cubicBezTo>
                      <a:pt x="344" y="695"/>
                      <a:pt x="342" y="695"/>
                      <a:pt x="340" y="695"/>
                    </a:cubicBezTo>
                    <a:cubicBezTo>
                      <a:pt x="340" y="695"/>
                      <a:pt x="340" y="695"/>
                      <a:pt x="340" y="695"/>
                    </a:cubicBezTo>
                    <a:cubicBezTo>
                      <a:pt x="338" y="695"/>
                      <a:pt x="336" y="695"/>
                      <a:pt x="333" y="695"/>
                    </a:cubicBezTo>
                    <a:cubicBezTo>
                      <a:pt x="332" y="695"/>
                      <a:pt x="332" y="695"/>
                      <a:pt x="332" y="695"/>
                    </a:cubicBezTo>
                    <a:cubicBezTo>
                      <a:pt x="146" y="686"/>
                      <a:pt x="0" y="534"/>
                      <a:pt x="0" y="348"/>
                    </a:cubicBezTo>
                    <a:cubicBezTo>
                      <a:pt x="0" y="161"/>
                      <a:pt x="146" y="9"/>
                      <a:pt x="332" y="1"/>
                    </a:cubicBezTo>
                    <a:cubicBezTo>
                      <a:pt x="333" y="1"/>
                      <a:pt x="333" y="1"/>
                      <a:pt x="333" y="1"/>
                    </a:cubicBezTo>
                    <a:cubicBezTo>
                      <a:pt x="335" y="1"/>
                      <a:pt x="337" y="0"/>
                      <a:pt x="339" y="0"/>
                    </a:cubicBezTo>
                    <a:cubicBezTo>
                      <a:pt x="340" y="0"/>
                      <a:pt x="340" y="0"/>
                      <a:pt x="340" y="0"/>
                    </a:cubicBezTo>
                    <a:cubicBezTo>
                      <a:pt x="342" y="0"/>
                      <a:pt x="344" y="0"/>
                      <a:pt x="346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52" y="0"/>
                      <a:pt x="355" y="0"/>
                      <a:pt x="358" y="0"/>
                    </a:cubicBezTo>
                    <a:cubicBezTo>
                      <a:pt x="360" y="1"/>
                      <a:pt x="360" y="1"/>
                      <a:pt x="360" y="1"/>
                    </a:cubicBezTo>
                    <a:cubicBezTo>
                      <a:pt x="510" y="4"/>
                      <a:pt x="656" y="68"/>
                      <a:pt x="794" y="190"/>
                    </a:cubicBezTo>
                    <a:cubicBezTo>
                      <a:pt x="862" y="251"/>
                      <a:pt x="912" y="312"/>
                      <a:pt x="939" y="348"/>
                    </a:cubicBezTo>
                    <a:cubicBezTo>
                      <a:pt x="912" y="384"/>
                      <a:pt x="862" y="445"/>
                      <a:pt x="794" y="505"/>
                    </a:cubicBezTo>
                    <a:cubicBezTo>
                      <a:pt x="656" y="628"/>
                      <a:pt x="510" y="692"/>
                      <a:pt x="360" y="695"/>
                    </a:cubicBezTo>
                    <a:cubicBezTo>
                      <a:pt x="358" y="695"/>
                      <a:pt x="358" y="695"/>
                      <a:pt x="358" y="695"/>
                    </a:cubicBezTo>
                    <a:cubicBezTo>
                      <a:pt x="355" y="695"/>
                      <a:pt x="352" y="695"/>
                      <a:pt x="348" y="695"/>
                    </a:cubicBezTo>
                    <a:cubicBezTo>
                      <a:pt x="347" y="695"/>
                      <a:pt x="347" y="695"/>
                      <a:pt x="346" y="6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ADADA"/>
                  </a:gs>
                  <a:gs pos="100000">
                    <a:sysClr val="window" lastClr="FFFFFF"/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ysClr val="windowText" lastClr="000000">
                    <a:lumMod val="85000"/>
                    <a:lumOff val="15000"/>
                    <a:alpha val="28000"/>
                  </a:sysClr>
                </a:outerShdw>
              </a:effec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6" name="Freeform 5"/>
            <p:cNvSpPr/>
            <p:nvPr/>
          </p:nvSpPr>
          <p:spPr bwMode="auto">
            <a:xfrm>
              <a:off x="4522978" y="4119394"/>
              <a:ext cx="574187" cy="443871"/>
            </a:xfrm>
            <a:custGeom>
              <a:avLst/>
              <a:gdLst>
                <a:gd name="T0" fmla="*/ 0 w 169"/>
                <a:gd name="T1" fmla="*/ 165039 h 130"/>
                <a:gd name="T2" fmla="*/ 364083 w 169"/>
                <a:gd name="T3" fmla="*/ 165039 h 130"/>
                <a:gd name="T4" fmla="*/ 286755 w 169"/>
                <a:gd name="T5" fmla="*/ 84138 h 130"/>
                <a:gd name="T6" fmla="*/ 286755 w 169"/>
                <a:gd name="T7" fmla="*/ 19416 h 130"/>
                <a:gd name="T8" fmla="*/ 351195 w 169"/>
                <a:gd name="T9" fmla="*/ 19416 h 130"/>
                <a:gd name="T10" fmla="*/ 544513 w 169"/>
                <a:gd name="T11" fmla="*/ 210344 h 130"/>
                <a:gd name="T12" fmla="*/ 351195 w 169"/>
                <a:gd name="T13" fmla="*/ 401272 h 130"/>
                <a:gd name="T14" fmla="*/ 286755 w 169"/>
                <a:gd name="T15" fmla="*/ 401272 h 130"/>
                <a:gd name="T16" fmla="*/ 286755 w 169"/>
                <a:gd name="T17" fmla="*/ 336550 h 130"/>
                <a:gd name="T18" fmla="*/ 364083 w 169"/>
                <a:gd name="T19" fmla="*/ 255649 h 130"/>
                <a:gd name="T20" fmla="*/ 0 w 169"/>
                <a:gd name="T21" fmla="*/ 255649 h 130"/>
                <a:gd name="T22" fmla="*/ 0 w 169"/>
                <a:gd name="T23" fmla="*/ 165039 h 13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69" h="130">
                  <a:moveTo>
                    <a:pt x="0" y="51"/>
                  </a:moveTo>
                  <a:cubicBezTo>
                    <a:pt x="113" y="51"/>
                    <a:pt x="113" y="51"/>
                    <a:pt x="113" y="51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3" y="21"/>
                    <a:pt x="83" y="11"/>
                    <a:pt x="89" y="6"/>
                  </a:cubicBezTo>
                  <a:cubicBezTo>
                    <a:pt x="95" y="0"/>
                    <a:pt x="104" y="0"/>
                    <a:pt x="109" y="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4" y="130"/>
                    <a:pt x="95" y="130"/>
                    <a:pt x="89" y="124"/>
                  </a:cubicBezTo>
                  <a:cubicBezTo>
                    <a:pt x="83" y="119"/>
                    <a:pt x="83" y="110"/>
                    <a:pt x="89" y="104"/>
                  </a:cubicBezTo>
                  <a:cubicBezTo>
                    <a:pt x="113" y="79"/>
                    <a:pt x="113" y="79"/>
                    <a:pt x="113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51"/>
                  </a:lnTo>
                  <a:close/>
                </a:path>
              </a:pathLst>
            </a:custGeom>
            <a:solidFill>
              <a:srgbClr val="8CC94C"/>
            </a:solidFill>
            <a:ln>
              <a:noFill/>
            </a:ln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5" name="文本框 809"/>
            <p:cNvSpPr txBox="1">
              <a:spLocks noChangeArrowheads="1"/>
            </p:cNvSpPr>
            <p:nvPr/>
          </p:nvSpPr>
          <p:spPr bwMode="auto">
            <a:xfrm>
              <a:off x="4798326" y="3107581"/>
              <a:ext cx="867980" cy="1200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6418" tIns="48210" rIns="96418" bIns="4821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10" kern="0" dirty="0">
                  <a:solidFill>
                    <a:srgbClr val="8CC94C"/>
                  </a:solidFill>
                </a:rPr>
                <a:t>STEP</a:t>
              </a:r>
            </a:p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060" kern="0" dirty="0">
                  <a:solidFill>
                    <a:srgbClr val="8CC94C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5060" kern="0" dirty="0">
                <a:solidFill>
                  <a:srgbClr val="8CC94C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81894" y="4446352"/>
            <a:ext cx="2587107" cy="1967214"/>
            <a:chOff x="5923717" y="2838030"/>
            <a:chExt cx="2587107" cy="1967214"/>
          </a:xfrm>
        </p:grpSpPr>
        <p:grpSp>
          <p:nvGrpSpPr>
            <p:cNvPr id="131" name="组合 795"/>
            <p:cNvGrpSpPr/>
            <p:nvPr/>
          </p:nvGrpSpPr>
          <p:grpSpPr bwMode="auto">
            <a:xfrm>
              <a:off x="5923717" y="2838030"/>
              <a:ext cx="2587107" cy="1967214"/>
              <a:chOff x="7502850" y="1762125"/>
              <a:chExt cx="4027488" cy="3060700"/>
            </a:xfrm>
          </p:grpSpPr>
          <p:sp>
            <p:nvSpPr>
              <p:cNvPr id="142" name="Freeform 10"/>
              <p:cNvSpPr/>
              <p:nvPr/>
            </p:nvSpPr>
            <p:spPr bwMode="auto">
              <a:xfrm>
                <a:off x="7502850" y="1762125"/>
                <a:ext cx="4027488" cy="3060700"/>
              </a:xfrm>
              <a:custGeom>
                <a:avLst/>
                <a:gdLst>
                  <a:gd name="T0" fmla="*/ 421 w 1072"/>
                  <a:gd name="T1" fmla="*/ 1 h 815"/>
                  <a:gd name="T2" fmla="*/ 407 w 1072"/>
                  <a:gd name="T3" fmla="*/ 0 h 815"/>
                  <a:gd name="T4" fmla="*/ 398 w 1072"/>
                  <a:gd name="T5" fmla="*/ 1 h 815"/>
                  <a:gd name="T6" fmla="*/ 389 w 1072"/>
                  <a:gd name="T7" fmla="*/ 1 h 815"/>
                  <a:gd name="T8" fmla="*/ 0 w 1072"/>
                  <a:gd name="T9" fmla="*/ 408 h 815"/>
                  <a:gd name="T10" fmla="*/ 389 w 1072"/>
                  <a:gd name="T11" fmla="*/ 815 h 815"/>
                  <a:gd name="T12" fmla="*/ 398 w 1072"/>
                  <a:gd name="T13" fmla="*/ 815 h 815"/>
                  <a:gd name="T14" fmla="*/ 407 w 1072"/>
                  <a:gd name="T15" fmla="*/ 815 h 815"/>
                  <a:gd name="T16" fmla="*/ 421 w 1072"/>
                  <a:gd name="T17" fmla="*/ 815 h 815"/>
                  <a:gd name="T18" fmla="*/ 1072 w 1072"/>
                  <a:gd name="T19" fmla="*/ 408 h 815"/>
                  <a:gd name="T20" fmla="*/ 421 w 1072"/>
                  <a:gd name="T21" fmla="*/ 1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815">
                    <a:moveTo>
                      <a:pt x="421" y="1"/>
                    </a:moveTo>
                    <a:cubicBezTo>
                      <a:pt x="416" y="0"/>
                      <a:pt x="412" y="0"/>
                      <a:pt x="407" y="0"/>
                    </a:cubicBezTo>
                    <a:cubicBezTo>
                      <a:pt x="404" y="0"/>
                      <a:pt x="401" y="0"/>
                      <a:pt x="398" y="1"/>
                    </a:cubicBezTo>
                    <a:cubicBezTo>
                      <a:pt x="395" y="1"/>
                      <a:pt x="392" y="1"/>
                      <a:pt x="389" y="1"/>
                    </a:cubicBezTo>
                    <a:cubicBezTo>
                      <a:pt x="173" y="11"/>
                      <a:pt x="0" y="189"/>
                      <a:pt x="0" y="408"/>
                    </a:cubicBezTo>
                    <a:cubicBezTo>
                      <a:pt x="0" y="627"/>
                      <a:pt x="173" y="805"/>
                      <a:pt x="389" y="815"/>
                    </a:cubicBezTo>
                    <a:cubicBezTo>
                      <a:pt x="392" y="815"/>
                      <a:pt x="395" y="815"/>
                      <a:pt x="398" y="815"/>
                    </a:cubicBezTo>
                    <a:cubicBezTo>
                      <a:pt x="401" y="815"/>
                      <a:pt x="404" y="815"/>
                      <a:pt x="407" y="815"/>
                    </a:cubicBezTo>
                    <a:cubicBezTo>
                      <a:pt x="412" y="815"/>
                      <a:pt x="416" y="815"/>
                      <a:pt x="421" y="815"/>
                    </a:cubicBezTo>
                    <a:cubicBezTo>
                      <a:pt x="821" y="806"/>
                      <a:pt x="1072" y="408"/>
                      <a:pt x="1072" y="408"/>
                    </a:cubicBezTo>
                    <a:cubicBezTo>
                      <a:pt x="1072" y="408"/>
                      <a:pt x="821" y="9"/>
                      <a:pt x="42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DADADA"/>
                  </a:gs>
                  <a:gs pos="100000">
                    <a:sysClr val="window" lastClr="FFFFFF"/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ysClr val="windowText" lastClr="000000">
                    <a:lumMod val="85000"/>
                    <a:lumOff val="15000"/>
                    <a:alpha val="28000"/>
                  </a:sysClr>
                </a:outerShdw>
              </a:effec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Freeform 17"/>
              <p:cNvSpPr/>
              <p:nvPr/>
            </p:nvSpPr>
            <p:spPr bwMode="auto">
              <a:xfrm>
                <a:off x="7752881" y="1987550"/>
                <a:ext cx="3527425" cy="2609850"/>
              </a:xfrm>
              <a:custGeom>
                <a:avLst/>
                <a:gdLst>
                  <a:gd name="T0" fmla="*/ 346 w 939"/>
                  <a:gd name="T1" fmla="*/ 695 h 695"/>
                  <a:gd name="T2" fmla="*/ 340 w 939"/>
                  <a:gd name="T3" fmla="*/ 695 h 695"/>
                  <a:gd name="T4" fmla="*/ 340 w 939"/>
                  <a:gd name="T5" fmla="*/ 695 h 695"/>
                  <a:gd name="T6" fmla="*/ 333 w 939"/>
                  <a:gd name="T7" fmla="*/ 695 h 695"/>
                  <a:gd name="T8" fmla="*/ 332 w 939"/>
                  <a:gd name="T9" fmla="*/ 695 h 695"/>
                  <a:gd name="T10" fmla="*/ 0 w 939"/>
                  <a:gd name="T11" fmla="*/ 348 h 695"/>
                  <a:gd name="T12" fmla="*/ 332 w 939"/>
                  <a:gd name="T13" fmla="*/ 1 h 695"/>
                  <a:gd name="T14" fmla="*/ 333 w 939"/>
                  <a:gd name="T15" fmla="*/ 1 h 695"/>
                  <a:gd name="T16" fmla="*/ 339 w 939"/>
                  <a:gd name="T17" fmla="*/ 0 h 695"/>
                  <a:gd name="T18" fmla="*/ 340 w 939"/>
                  <a:gd name="T19" fmla="*/ 0 h 695"/>
                  <a:gd name="T20" fmla="*/ 346 w 939"/>
                  <a:gd name="T21" fmla="*/ 0 h 695"/>
                  <a:gd name="T22" fmla="*/ 349 w 939"/>
                  <a:gd name="T23" fmla="*/ 0 h 695"/>
                  <a:gd name="T24" fmla="*/ 358 w 939"/>
                  <a:gd name="T25" fmla="*/ 0 h 695"/>
                  <a:gd name="T26" fmla="*/ 360 w 939"/>
                  <a:gd name="T27" fmla="*/ 1 h 695"/>
                  <a:gd name="T28" fmla="*/ 794 w 939"/>
                  <a:gd name="T29" fmla="*/ 190 h 695"/>
                  <a:gd name="T30" fmla="*/ 939 w 939"/>
                  <a:gd name="T31" fmla="*/ 348 h 695"/>
                  <a:gd name="T32" fmla="*/ 794 w 939"/>
                  <a:gd name="T33" fmla="*/ 505 h 695"/>
                  <a:gd name="T34" fmla="*/ 360 w 939"/>
                  <a:gd name="T35" fmla="*/ 695 h 695"/>
                  <a:gd name="T36" fmla="*/ 358 w 939"/>
                  <a:gd name="T37" fmla="*/ 695 h 695"/>
                  <a:gd name="T38" fmla="*/ 348 w 939"/>
                  <a:gd name="T39" fmla="*/ 695 h 695"/>
                  <a:gd name="T40" fmla="*/ 346 w 939"/>
                  <a:gd name="T41" fmla="*/ 69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39" h="695">
                    <a:moveTo>
                      <a:pt x="346" y="695"/>
                    </a:moveTo>
                    <a:cubicBezTo>
                      <a:pt x="344" y="695"/>
                      <a:pt x="342" y="695"/>
                      <a:pt x="340" y="695"/>
                    </a:cubicBezTo>
                    <a:cubicBezTo>
                      <a:pt x="340" y="695"/>
                      <a:pt x="340" y="695"/>
                      <a:pt x="340" y="695"/>
                    </a:cubicBezTo>
                    <a:cubicBezTo>
                      <a:pt x="338" y="695"/>
                      <a:pt x="336" y="695"/>
                      <a:pt x="333" y="695"/>
                    </a:cubicBezTo>
                    <a:cubicBezTo>
                      <a:pt x="332" y="695"/>
                      <a:pt x="332" y="695"/>
                      <a:pt x="332" y="695"/>
                    </a:cubicBezTo>
                    <a:cubicBezTo>
                      <a:pt x="146" y="686"/>
                      <a:pt x="0" y="534"/>
                      <a:pt x="0" y="348"/>
                    </a:cubicBezTo>
                    <a:cubicBezTo>
                      <a:pt x="0" y="161"/>
                      <a:pt x="146" y="9"/>
                      <a:pt x="332" y="1"/>
                    </a:cubicBezTo>
                    <a:cubicBezTo>
                      <a:pt x="333" y="1"/>
                      <a:pt x="333" y="1"/>
                      <a:pt x="333" y="1"/>
                    </a:cubicBezTo>
                    <a:cubicBezTo>
                      <a:pt x="335" y="1"/>
                      <a:pt x="337" y="0"/>
                      <a:pt x="339" y="0"/>
                    </a:cubicBezTo>
                    <a:cubicBezTo>
                      <a:pt x="340" y="0"/>
                      <a:pt x="340" y="0"/>
                      <a:pt x="340" y="0"/>
                    </a:cubicBezTo>
                    <a:cubicBezTo>
                      <a:pt x="342" y="0"/>
                      <a:pt x="344" y="0"/>
                      <a:pt x="346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52" y="0"/>
                      <a:pt x="355" y="0"/>
                      <a:pt x="358" y="0"/>
                    </a:cubicBezTo>
                    <a:cubicBezTo>
                      <a:pt x="360" y="1"/>
                      <a:pt x="360" y="1"/>
                      <a:pt x="360" y="1"/>
                    </a:cubicBezTo>
                    <a:cubicBezTo>
                      <a:pt x="510" y="4"/>
                      <a:pt x="656" y="68"/>
                      <a:pt x="794" y="190"/>
                    </a:cubicBezTo>
                    <a:cubicBezTo>
                      <a:pt x="862" y="251"/>
                      <a:pt x="912" y="312"/>
                      <a:pt x="939" y="348"/>
                    </a:cubicBezTo>
                    <a:cubicBezTo>
                      <a:pt x="912" y="384"/>
                      <a:pt x="862" y="445"/>
                      <a:pt x="794" y="505"/>
                    </a:cubicBezTo>
                    <a:cubicBezTo>
                      <a:pt x="656" y="628"/>
                      <a:pt x="510" y="692"/>
                      <a:pt x="360" y="695"/>
                    </a:cubicBezTo>
                    <a:cubicBezTo>
                      <a:pt x="358" y="695"/>
                      <a:pt x="358" y="695"/>
                      <a:pt x="358" y="695"/>
                    </a:cubicBezTo>
                    <a:cubicBezTo>
                      <a:pt x="355" y="695"/>
                      <a:pt x="352" y="695"/>
                      <a:pt x="348" y="695"/>
                    </a:cubicBezTo>
                    <a:cubicBezTo>
                      <a:pt x="347" y="695"/>
                      <a:pt x="347" y="695"/>
                      <a:pt x="346" y="6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ADADA"/>
                  </a:gs>
                  <a:gs pos="100000">
                    <a:sysClr val="window" lastClr="FFFFFF"/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ysClr val="windowText" lastClr="000000">
                    <a:lumMod val="85000"/>
                    <a:lumOff val="15000"/>
                    <a:alpha val="28000"/>
                  </a:sysClr>
                </a:outerShdw>
              </a:effec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5" name="Freeform 5"/>
            <p:cNvSpPr/>
            <p:nvPr/>
          </p:nvSpPr>
          <p:spPr bwMode="auto">
            <a:xfrm>
              <a:off x="6662381" y="4130111"/>
              <a:ext cx="574187" cy="443871"/>
            </a:xfrm>
            <a:custGeom>
              <a:avLst/>
              <a:gdLst>
                <a:gd name="T0" fmla="*/ 0 w 169"/>
                <a:gd name="T1" fmla="*/ 165039 h 130"/>
                <a:gd name="T2" fmla="*/ 364083 w 169"/>
                <a:gd name="T3" fmla="*/ 165039 h 130"/>
                <a:gd name="T4" fmla="*/ 286755 w 169"/>
                <a:gd name="T5" fmla="*/ 84138 h 130"/>
                <a:gd name="T6" fmla="*/ 286755 w 169"/>
                <a:gd name="T7" fmla="*/ 19416 h 130"/>
                <a:gd name="T8" fmla="*/ 351195 w 169"/>
                <a:gd name="T9" fmla="*/ 19416 h 130"/>
                <a:gd name="T10" fmla="*/ 544513 w 169"/>
                <a:gd name="T11" fmla="*/ 210344 h 130"/>
                <a:gd name="T12" fmla="*/ 351195 w 169"/>
                <a:gd name="T13" fmla="*/ 401272 h 130"/>
                <a:gd name="T14" fmla="*/ 286755 w 169"/>
                <a:gd name="T15" fmla="*/ 401272 h 130"/>
                <a:gd name="T16" fmla="*/ 286755 w 169"/>
                <a:gd name="T17" fmla="*/ 336550 h 130"/>
                <a:gd name="T18" fmla="*/ 364083 w 169"/>
                <a:gd name="T19" fmla="*/ 255649 h 130"/>
                <a:gd name="T20" fmla="*/ 0 w 169"/>
                <a:gd name="T21" fmla="*/ 255649 h 130"/>
                <a:gd name="T22" fmla="*/ 0 w 169"/>
                <a:gd name="T23" fmla="*/ 165039 h 13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69" h="130">
                  <a:moveTo>
                    <a:pt x="0" y="51"/>
                  </a:moveTo>
                  <a:cubicBezTo>
                    <a:pt x="113" y="51"/>
                    <a:pt x="113" y="51"/>
                    <a:pt x="113" y="51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3" y="21"/>
                    <a:pt x="83" y="11"/>
                    <a:pt x="89" y="6"/>
                  </a:cubicBezTo>
                  <a:cubicBezTo>
                    <a:pt x="95" y="0"/>
                    <a:pt x="104" y="0"/>
                    <a:pt x="109" y="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4" y="130"/>
                    <a:pt x="95" y="130"/>
                    <a:pt x="89" y="124"/>
                  </a:cubicBezTo>
                  <a:cubicBezTo>
                    <a:pt x="83" y="119"/>
                    <a:pt x="83" y="110"/>
                    <a:pt x="89" y="104"/>
                  </a:cubicBezTo>
                  <a:cubicBezTo>
                    <a:pt x="113" y="79"/>
                    <a:pt x="113" y="79"/>
                    <a:pt x="113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51"/>
                  </a:lnTo>
                  <a:close/>
                </a:path>
              </a:pathLst>
            </a:custGeom>
            <a:solidFill>
              <a:srgbClr val="108136"/>
            </a:solidFill>
            <a:ln>
              <a:noFill/>
            </a:ln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6" name="文本框 810"/>
            <p:cNvSpPr txBox="1">
              <a:spLocks noChangeArrowheads="1"/>
            </p:cNvSpPr>
            <p:nvPr/>
          </p:nvSpPr>
          <p:spPr bwMode="auto">
            <a:xfrm>
              <a:off x="6764026" y="3107581"/>
              <a:ext cx="887216" cy="1200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6418" tIns="48210" rIns="96418" bIns="4821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10" kern="0" dirty="0">
                  <a:solidFill>
                    <a:srgbClr val="108136"/>
                  </a:solidFill>
                </a:rPr>
                <a:t>STEP</a:t>
              </a:r>
            </a:p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060" kern="0" dirty="0">
                  <a:solidFill>
                    <a:srgbClr val="108136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5060" kern="0" dirty="0">
                <a:solidFill>
                  <a:srgbClr val="108136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50" name="Rectangle 27"/>
          <p:cNvSpPr/>
          <p:nvPr/>
        </p:nvSpPr>
        <p:spPr bwMode="auto">
          <a:xfrm>
            <a:off x="3362325" y="2331085"/>
            <a:ext cx="2912110" cy="649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/>
            <a:r>
              <a:rPr lang="zh-CN" altLang="en-US" sz="2400" b="1" dirty="0">
                <a:solidFill>
                  <a:srgbClr val="108136"/>
                </a:solidFill>
                <a:ea typeface="微软雅黑" panose="020B0503020204020204" pitchFamily="34" charset="-122"/>
              </a:rPr>
              <a:t>校外访问：</a:t>
            </a:r>
            <a:r>
              <a:rPr lang="en-US" altLang="zh-CN" sz="2400" b="1" dirty="0">
                <a:solidFill>
                  <a:srgbClr val="108136"/>
                </a:solidFill>
                <a:ea typeface="微软雅黑" panose="020B0503020204020204" pitchFamily="34" charset="-122"/>
              </a:rPr>
              <a:t>VPN</a:t>
            </a:r>
            <a:r>
              <a:rPr lang="zh-CN" altLang="en-US" sz="2400" b="1" dirty="0">
                <a:solidFill>
                  <a:srgbClr val="108136"/>
                </a:solidFill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solidFill>
                  <a:srgbClr val="108136"/>
                </a:solidFill>
                <a:ea typeface="微软雅黑" panose="020B0503020204020204" pitchFamily="34" charset="-122"/>
              </a:rPr>
              <a:t>CARSI</a:t>
            </a:r>
          </a:p>
        </p:txBody>
      </p:sp>
      <p:sp>
        <p:nvSpPr>
          <p:cNvPr id="37" name="Rectangle 27"/>
          <p:cNvSpPr/>
          <p:nvPr/>
        </p:nvSpPr>
        <p:spPr bwMode="auto">
          <a:xfrm>
            <a:off x="9152855" y="2292230"/>
            <a:ext cx="3086179" cy="77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r>
              <a:rPr lang="zh-CN" altLang="en-US" sz="2400" b="1" dirty="0">
                <a:solidFill>
                  <a:srgbClr val="108136"/>
                </a:solidFill>
                <a:ea typeface="微软雅黑" panose="020B0503020204020204" pitchFamily="34" charset="-122"/>
              </a:rPr>
              <a:t>图书馆资源、公共资源、免费资源</a:t>
            </a:r>
          </a:p>
        </p:txBody>
      </p:sp>
      <p:sp>
        <p:nvSpPr>
          <p:cNvPr id="38" name="Rectangle 27"/>
          <p:cNvSpPr/>
          <p:nvPr/>
        </p:nvSpPr>
        <p:spPr bwMode="auto">
          <a:xfrm>
            <a:off x="3477260" y="5255260"/>
            <a:ext cx="2797175" cy="109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r>
              <a:rPr lang="zh-CN" altLang="en-US" sz="2400" b="1" dirty="0">
                <a:solidFill>
                  <a:srgbClr val="108136"/>
                </a:solidFill>
                <a:ea typeface="微软雅黑" panose="020B0503020204020204" pitchFamily="34" charset="-122"/>
                <a:sym typeface="+mn-ea"/>
              </a:rPr>
              <a:t>实操演示</a:t>
            </a:r>
            <a:endParaRPr lang="zh-CN" altLang="en-US" sz="2400" b="1" dirty="0">
              <a:solidFill>
                <a:srgbClr val="108136"/>
              </a:solidFill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12800" y="30395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2E74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12801" y="985564"/>
            <a:ext cx="1640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2E743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8" y="-15885"/>
            <a:ext cx="12860338" cy="7233940"/>
          </a:xfrm>
          <a:prstGeom prst="rect">
            <a:avLst/>
          </a:prstGeom>
        </p:spPr>
      </p:pic>
      <p:sp>
        <p:nvSpPr>
          <p:cNvPr id="9" name="等腰三角形 8"/>
          <p:cNvSpPr/>
          <p:nvPr/>
        </p:nvSpPr>
        <p:spPr>
          <a:xfrm rot="10800000">
            <a:off x="5961323" y="-15762"/>
            <a:ext cx="936104" cy="238969"/>
          </a:xfrm>
          <a:prstGeom prst="triangle">
            <a:avLst/>
          </a:prstGeom>
          <a:solidFill>
            <a:srgbClr val="108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1483360" y="1149350"/>
            <a:ext cx="1413510" cy="505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zh-CN" altLang="en-US" sz="8000" cap="all" dirty="0">
                <a:solidFill>
                  <a:srgbClr val="2E7438"/>
                </a:solidFill>
                <a:latin typeface="华文行楷" panose="02010800040101010101" charset="-122"/>
                <a:ea typeface="华文行楷" panose="02010800040101010101" charset="-122"/>
                <a:cs typeface="Arial" panose="020B0604020202020204" pitchFamily="34" charset="0"/>
              </a:rPr>
              <a:t>感谢</a:t>
            </a:r>
            <a:r>
              <a:rPr lang="zh-CN" altLang="en-US" sz="8000" cap="all" dirty="0">
                <a:solidFill>
                  <a:srgbClr val="2E7438"/>
                </a:solidFill>
                <a:latin typeface="华文行楷" panose="02010800040101010101" charset="-122"/>
                <a:ea typeface="华文行楷" panose="02010800040101010101" charset="-122"/>
                <a:cs typeface="Arial" panose="020B0604020202020204" pitchFamily="34" charset="0"/>
                <a:sym typeface="+mn-ea"/>
              </a:rPr>
              <a:t>聆听！</a:t>
            </a:r>
            <a:endParaRPr lang="zh-CN" altLang="en-US" sz="8000" cap="all" dirty="0">
              <a:solidFill>
                <a:srgbClr val="2E7438"/>
              </a:solidFill>
              <a:latin typeface="华文行楷" panose="02010800040101010101" charset="-122"/>
              <a:ea typeface="华文行楷" panose="02010800040101010101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10075" y="1189825"/>
            <a:ext cx="8572028" cy="102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链接：</a:t>
            </a:r>
            <a:r>
              <a:rPr lang="en-US" altLang="zh-CN" sz="2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hlinkClick r:id="rId4"/>
              </a:rPr>
              <a:t>https://pan.baidu.com/s/1Fe2pAI7DAAgMeEGUvdSU7g</a:t>
            </a:r>
            <a:endParaRPr lang="en-US" altLang="zh-CN" sz="22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提取码：</a:t>
            </a:r>
            <a:r>
              <a:rPr lang="en-US" altLang="zh-CN" sz="22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siur</a:t>
            </a:r>
            <a:endParaRPr lang="zh-CN" altLang="en-US" sz="22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图片 4" descr="图片包含 游戏机, 画&#10;&#10;描述已自动生成">
            <a:extLst>
              <a:ext uri="{FF2B5EF4-FFF2-40B4-BE49-F238E27FC236}">
                <a16:creationId xmlns:a16="http://schemas.microsoft.com/office/drawing/2014/main" id="{26D7C0B6-79FB-425D-AE9C-EFC1E37A0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247" y="2357350"/>
            <a:ext cx="4717876" cy="47178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信息素养背景（1600_900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180" y="-32385"/>
            <a:ext cx="13047980" cy="7339330"/>
          </a:xfrm>
          <a:prstGeom prst="rect">
            <a:avLst/>
          </a:prstGeom>
        </p:spPr>
      </p:pic>
      <p:pic>
        <p:nvPicPr>
          <p:cNvPr id="4" name="图片 3" descr="商小图学堂（无边框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031" y="4177071"/>
            <a:ext cx="2520000" cy="2520000"/>
          </a:xfrm>
          <a:prstGeom prst="rect">
            <a:avLst/>
          </a:prstGeom>
        </p:spPr>
      </p:pic>
      <p:pic>
        <p:nvPicPr>
          <p:cNvPr id="5" name="图片 4" descr="图片包含 游戏, 文字, 手&#10;&#10;描述已自动生成">
            <a:extLst>
              <a:ext uri="{FF2B5EF4-FFF2-40B4-BE49-F238E27FC236}">
                <a16:creationId xmlns:a16="http://schemas.microsoft.com/office/drawing/2014/main" id="{8A42BC1F-55A1-401D-9D71-F60701BE85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19" y="4155440"/>
            <a:ext cx="2477468" cy="25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D1B73F-1EA9-43E2-9E4E-AB6ADDACEAD9}"/>
              </a:ext>
            </a:extLst>
          </p:cNvPr>
          <p:cNvSpPr txBox="1"/>
          <p:nvPr/>
        </p:nvSpPr>
        <p:spPr>
          <a:xfrm>
            <a:off x="3117007" y="5083128"/>
            <a:ext cx="1512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商小图学堂钉钉直播群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36C976-8552-420D-A9CE-A2B6DFE63686}"/>
              </a:ext>
            </a:extLst>
          </p:cNvPr>
          <p:cNvSpPr txBox="1"/>
          <p:nvPr/>
        </p:nvSpPr>
        <p:spPr>
          <a:xfrm>
            <a:off x="8157567" y="5083128"/>
            <a:ext cx="1512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商小图学堂微信服务群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"/>
            <a:ext cx="12864356" cy="722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751179" y="1239697"/>
            <a:ext cx="6107571" cy="599295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715180" y="3723476"/>
            <a:ext cx="216409" cy="455388"/>
            <a:chOff x="5486400" y="2571750"/>
            <a:chExt cx="285997" cy="400050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5486400" y="2571750"/>
              <a:ext cx="152400" cy="381000"/>
            </a:xfrm>
            <a:prstGeom prst="line">
              <a:avLst/>
            </a:prstGeom>
            <a:ln w="38100">
              <a:solidFill>
                <a:srgbClr val="8CC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5619997" y="2590800"/>
              <a:ext cx="152400" cy="381000"/>
            </a:xfrm>
            <a:prstGeom prst="line">
              <a:avLst/>
            </a:prstGeom>
            <a:ln w="38100">
              <a:solidFill>
                <a:srgbClr val="8CC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12429114" y="4739564"/>
            <a:ext cx="216409" cy="455388"/>
            <a:chOff x="5486400" y="2571750"/>
            <a:chExt cx="285997" cy="400050"/>
          </a:xfrm>
        </p:grpSpPr>
        <p:cxnSp>
          <p:nvCxnSpPr>
            <p:cNvPr id="38" name="Straight Connector 37"/>
            <p:cNvCxnSpPr/>
            <p:nvPr/>
          </p:nvCxnSpPr>
          <p:spPr>
            <a:xfrm flipH="1">
              <a:off x="5486400" y="2571750"/>
              <a:ext cx="152400" cy="381000"/>
            </a:xfrm>
            <a:prstGeom prst="line">
              <a:avLst/>
            </a:prstGeom>
            <a:ln w="38100">
              <a:solidFill>
                <a:srgbClr val="8CC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5619997" y="2590800"/>
              <a:ext cx="152400" cy="381000"/>
            </a:xfrm>
            <a:prstGeom prst="line">
              <a:avLst/>
            </a:prstGeom>
            <a:ln w="38100">
              <a:solidFill>
                <a:srgbClr val="8CC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3"/>
          <p:cNvSpPr txBox="1">
            <a:spLocks noChangeArrowheads="1"/>
          </p:cNvSpPr>
          <p:nvPr/>
        </p:nvSpPr>
        <p:spPr bwMode="auto">
          <a:xfrm>
            <a:off x="9669735" y="3452354"/>
            <a:ext cx="122413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ctr">
              <a:defRPr/>
            </a:pPr>
            <a:r>
              <a:rPr lang="en-US" altLang="zh-CN" sz="7200" dirty="0">
                <a:solidFill>
                  <a:srgbClr val="108136"/>
                </a:solidFill>
                <a:latin typeface="Agency FB" panose="020B0503020202020204" pitchFamily="34" charset="0"/>
              </a:rPr>
              <a:t>01</a:t>
            </a:r>
            <a:endParaRPr lang="zh-CN" altLang="en-US" sz="7200" dirty="0">
              <a:solidFill>
                <a:srgbClr val="108136"/>
              </a:solidFill>
              <a:latin typeface="Agency FB" panose="020B0503020202020204" pitchFamily="34" charset="0"/>
            </a:endParaRPr>
          </a:p>
        </p:txBody>
      </p:sp>
      <p:sp>
        <p:nvSpPr>
          <p:cNvPr id="14" name="文本框 66"/>
          <p:cNvSpPr txBox="1">
            <a:spLocks noChangeArrowheads="1"/>
          </p:cNvSpPr>
          <p:nvPr/>
        </p:nvSpPr>
        <p:spPr bwMode="auto">
          <a:xfrm>
            <a:off x="7956174" y="4497405"/>
            <a:ext cx="44100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ctr">
              <a:buNone/>
            </a:pPr>
            <a:r>
              <a:rPr lang="zh-CN" altLang="en-US" sz="3200" b="1" dirty="0">
                <a:solidFill>
                  <a:srgbClr val="108136"/>
                </a:solidFill>
                <a:ea typeface="微软雅黑" panose="020B0503020204020204" pitchFamily="34" charset="-122"/>
                <a:sym typeface="+mn-ea"/>
              </a:rPr>
              <a:t>校外访问：VPN和CARSI</a:t>
            </a:r>
          </a:p>
        </p:txBody>
      </p:sp>
    </p:spTree>
  </p:cSld>
  <p:clrMapOvr>
    <a:masterClrMapping/>
  </p:clrMapOvr>
  <p:transition spd="slow" advTm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4975" y="1099820"/>
            <a:ext cx="12274550" cy="47034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截图, 游戏机, 监控&#10;&#10;描述已自动生成">
            <a:extLst>
              <a:ext uri="{FF2B5EF4-FFF2-40B4-BE49-F238E27FC236}">
                <a16:creationId xmlns:a16="http://schemas.microsoft.com/office/drawing/2014/main" id="{3D09EBDF-972C-4F2C-91C9-BEC2834E9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837"/>
            <a:ext cx="12858750" cy="64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05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" y="292735"/>
            <a:ext cx="10741660" cy="659193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9472930" y="4884420"/>
            <a:ext cx="576000" cy="576000"/>
          </a:xfrm>
          <a:prstGeom prst="ellipse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椭圆 5"/>
          <p:cNvSpPr/>
          <p:nvPr/>
        </p:nvSpPr>
        <p:spPr>
          <a:xfrm>
            <a:off x="8877935" y="5460365"/>
            <a:ext cx="576000" cy="576000"/>
          </a:xfrm>
          <a:prstGeom prst="ellipse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NKIIP登录界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712470"/>
            <a:ext cx="12554585" cy="577088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04165" y="144780"/>
            <a:ext cx="863600" cy="863600"/>
          </a:xfrm>
          <a:prstGeom prst="ellipse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" name="椭圆 1"/>
          <p:cNvSpPr/>
          <p:nvPr/>
        </p:nvSpPr>
        <p:spPr>
          <a:xfrm>
            <a:off x="8529955" y="3888105"/>
            <a:ext cx="1226820" cy="10553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593090"/>
            <a:ext cx="12192000" cy="64770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04165" y="144780"/>
            <a:ext cx="863600" cy="863600"/>
          </a:xfrm>
          <a:prstGeom prst="ellipse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" name="矩形 2"/>
          <p:cNvSpPr/>
          <p:nvPr/>
        </p:nvSpPr>
        <p:spPr>
          <a:xfrm>
            <a:off x="5061585" y="6118225"/>
            <a:ext cx="2664460" cy="647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"/>
            <a:ext cx="12864356" cy="722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751179" y="1239697"/>
            <a:ext cx="6107571" cy="599295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715180" y="3723476"/>
            <a:ext cx="216409" cy="455388"/>
            <a:chOff x="5486400" y="2571750"/>
            <a:chExt cx="285997" cy="400050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5486400" y="2571750"/>
              <a:ext cx="152400" cy="381000"/>
            </a:xfrm>
            <a:prstGeom prst="line">
              <a:avLst/>
            </a:prstGeom>
            <a:ln w="38100">
              <a:solidFill>
                <a:srgbClr val="8CC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5619997" y="2590800"/>
              <a:ext cx="152400" cy="381000"/>
            </a:xfrm>
            <a:prstGeom prst="line">
              <a:avLst/>
            </a:prstGeom>
            <a:ln w="38100">
              <a:solidFill>
                <a:srgbClr val="8CC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12429114" y="4739564"/>
            <a:ext cx="216409" cy="455388"/>
            <a:chOff x="5486400" y="2571750"/>
            <a:chExt cx="285997" cy="400050"/>
          </a:xfrm>
        </p:grpSpPr>
        <p:cxnSp>
          <p:nvCxnSpPr>
            <p:cNvPr id="38" name="Straight Connector 37"/>
            <p:cNvCxnSpPr/>
            <p:nvPr/>
          </p:nvCxnSpPr>
          <p:spPr>
            <a:xfrm flipH="1">
              <a:off x="5486400" y="2571750"/>
              <a:ext cx="152400" cy="381000"/>
            </a:xfrm>
            <a:prstGeom prst="line">
              <a:avLst/>
            </a:prstGeom>
            <a:ln w="38100">
              <a:solidFill>
                <a:srgbClr val="8CC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5619997" y="2590800"/>
              <a:ext cx="152400" cy="381000"/>
            </a:xfrm>
            <a:prstGeom prst="line">
              <a:avLst/>
            </a:prstGeom>
            <a:ln w="38100">
              <a:solidFill>
                <a:srgbClr val="8CC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3"/>
          <p:cNvSpPr txBox="1">
            <a:spLocks noChangeArrowheads="1"/>
          </p:cNvSpPr>
          <p:nvPr/>
        </p:nvSpPr>
        <p:spPr bwMode="auto">
          <a:xfrm>
            <a:off x="9669735" y="3452354"/>
            <a:ext cx="136815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ctr">
              <a:defRPr/>
            </a:pPr>
            <a:r>
              <a:rPr lang="en-US" altLang="zh-CN" sz="7200" dirty="0">
                <a:solidFill>
                  <a:srgbClr val="108136"/>
                </a:solidFill>
                <a:latin typeface="Agency FB" panose="020B0503020202020204" pitchFamily="34" charset="0"/>
              </a:rPr>
              <a:t>02</a:t>
            </a:r>
            <a:endParaRPr lang="zh-CN" altLang="en-US" sz="7200" dirty="0">
              <a:solidFill>
                <a:srgbClr val="108136"/>
              </a:solidFill>
              <a:latin typeface="Agency FB" panose="020B0503020202020204" pitchFamily="34" charset="0"/>
            </a:endParaRPr>
          </a:p>
        </p:txBody>
      </p:sp>
      <p:sp>
        <p:nvSpPr>
          <p:cNvPr id="14" name="文本框 66"/>
          <p:cNvSpPr txBox="1">
            <a:spLocks noChangeArrowheads="1"/>
          </p:cNvSpPr>
          <p:nvPr/>
        </p:nvSpPr>
        <p:spPr bwMode="auto">
          <a:xfrm>
            <a:off x="8564245" y="4497705"/>
            <a:ext cx="362902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l">
              <a:buNone/>
            </a:pPr>
            <a:r>
              <a:rPr lang="zh-CN" altLang="en-US" sz="3200" b="1" dirty="0">
                <a:solidFill>
                  <a:srgbClr val="108136"/>
                </a:solidFill>
                <a:ea typeface="微软雅黑" panose="020B0503020204020204" pitchFamily="34" charset="-122"/>
                <a:sym typeface="+mn-ea"/>
              </a:rPr>
              <a:t>图书馆资源、公共资源、免费资源</a:t>
            </a:r>
            <a:endParaRPr lang="zh-CN" altLang="en-US" sz="3200" b="1" dirty="0">
              <a:solidFill>
                <a:srgbClr val="108136"/>
              </a:solidFill>
              <a:ea typeface="微软雅黑" panose="020B0503020204020204" pitchFamily="34" charset="-122"/>
            </a:endParaRPr>
          </a:p>
          <a:p>
            <a:pPr algn="l">
              <a:buNone/>
            </a:pPr>
            <a:endParaRPr lang="zh-CN" altLang="en-US" sz="3200" dirty="0">
              <a:solidFill>
                <a:srgbClr val="1081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88,&quot;width&quot;:17976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sz="3200" b="1" dirty="0" smtClean="0">
            <a:solidFill>
              <a:srgbClr val="FF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Microsoft Office PowerPoint</Application>
  <PresentationFormat>自定义</PresentationFormat>
  <Paragraphs>43</Paragraphs>
  <Slides>21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Simply City Light</vt:lpstr>
      <vt:lpstr>等线</vt:lpstr>
      <vt:lpstr>等线 Light</vt:lpstr>
      <vt:lpstr>黑体</vt:lpstr>
      <vt:lpstr>华文行楷</vt:lpstr>
      <vt:lpstr>微软雅黑</vt:lpstr>
      <vt:lpstr>Agency FB</vt:lpstr>
      <vt:lpstr>Arial</vt:lpstr>
      <vt:lpstr>Calibri</vt:lpstr>
      <vt:lpstr>Impact</vt:lpstr>
      <vt:lpstr>第一PPT，www.1ppt.com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</dc:title>
  <dc:creator/>
  <cp:keywords>user</cp:keywords>
  <cp:lastModifiedBy/>
  <cp:revision>77</cp:revision>
  <dcterms:created xsi:type="dcterms:W3CDTF">2016-09-18T14:45:00Z</dcterms:created>
  <dcterms:modified xsi:type="dcterms:W3CDTF">2020-07-17T01:42:37Z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